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92"/>
  </p:notesMasterIdLst>
  <p:sldIdLst>
    <p:sldId id="258" r:id="rId3"/>
    <p:sldId id="361" r:id="rId4"/>
    <p:sldId id="362" r:id="rId5"/>
    <p:sldId id="363" r:id="rId6"/>
    <p:sldId id="368" r:id="rId7"/>
    <p:sldId id="367" r:id="rId8"/>
    <p:sldId id="365" r:id="rId9"/>
    <p:sldId id="366" r:id="rId10"/>
    <p:sldId id="259" r:id="rId11"/>
    <p:sldId id="311" r:id="rId12"/>
    <p:sldId id="329" r:id="rId13"/>
    <p:sldId id="326" r:id="rId14"/>
    <p:sldId id="323" r:id="rId15"/>
    <p:sldId id="330" r:id="rId16"/>
    <p:sldId id="315" r:id="rId17"/>
    <p:sldId id="331" r:id="rId18"/>
    <p:sldId id="327" r:id="rId19"/>
    <p:sldId id="334" r:id="rId20"/>
    <p:sldId id="338" r:id="rId21"/>
    <p:sldId id="336" r:id="rId22"/>
    <p:sldId id="339" r:id="rId23"/>
    <p:sldId id="335" r:id="rId24"/>
    <p:sldId id="341" r:id="rId25"/>
    <p:sldId id="337" r:id="rId26"/>
    <p:sldId id="342" r:id="rId27"/>
    <p:sldId id="33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33" r:id="rId38"/>
    <p:sldId id="352" r:id="rId39"/>
    <p:sldId id="355" r:id="rId40"/>
    <p:sldId id="356" r:id="rId41"/>
    <p:sldId id="357" r:id="rId42"/>
    <p:sldId id="359" r:id="rId43"/>
    <p:sldId id="360" r:id="rId44"/>
    <p:sldId id="354" r:id="rId45"/>
    <p:sldId id="358" r:id="rId46"/>
    <p:sldId id="328" r:id="rId47"/>
    <p:sldId id="260" r:id="rId48"/>
    <p:sldId id="340" r:id="rId49"/>
    <p:sldId id="280" r:id="rId50"/>
    <p:sldId id="287" r:id="rId51"/>
    <p:sldId id="299" r:id="rId52"/>
    <p:sldId id="283" r:id="rId53"/>
    <p:sldId id="284" r:id="rId54"/>
    <p:sldId id="308" r:id="rId55"/>
    <p:sldId id="303" r:id="rId56"/>
    <p:sldId id="305" r:id="rId57"/>
    <p:sldId id="317" r:id="rId58"/>
    <p:sldId id="316" r:id="rId59"/>
    <p:sldId id="322" r:id="rId60"/>
    <p:sldId id="285" r:id="rId61"/>
    <p:sldId id="286" r:id="rId62"/>
    <p:sldId id="319" r:id="rId63"/>
    <p:sldId id="290" r:id="rId64"/>
    <p:sldId id="291" r:id="rId65"/>
    <p:sldId id="292" r:id="rId66"/>
    <p:sldId id="293" r:id="rId67"/>
    <p:sldId id="314" r:id="rId68"/>
    <p:sldId id="307" r:id="rId69"/>
    <p:sldId id="306" r:id="rId70"/>
    <p:sldId id="278" r:id="rId71"/>
    <p:sldId id="265" r:id="rId72"/>
    <p:sldId id="296" r:id="rId73"/>
    <p:sldId id="277" r:id="rId74"/>
    <p:sldId id="279" r:id="rId75"/>
    <p:sldId id="282" r:id="rId76"/>
    <p:sldId id="298" r:id="rId77"/>
    <p:sldId id="309" r:id="rId78"/>
    <p:sldId id="281" r:id="rId79"/>
    <p:sldId id="310" r:id="rId80"/>
    <p:sldId id="289" r:id="rId81"/>
    <p:sldId id="297" r:id="rId82"/>
    <p:sldId id="304" r:id="rId83"/>
    <p:sldId id="288" r:id="rId84"/>
    <p:sldId id="300" r:id="rId85"/>
    <p:sldId id="301" r:id="rId86"/>
    <p:sldId id="302" r:id="rId87"/>
    <p:sldId id="320" r:id="rId88"/>
    <p:sldId id="321" r:id="rId89"/>
    <p:sldId id="324" r:id="rId90"/>
    <p:sldId id="325" r:id="rId9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/>
    <p:restoredTop sz="96327"/>
  </p:normalViewPr>
  <p:slideViewPr>
    <p:cSldViewPr snapToGrid="0">
      <p:cViewPr varScale="1">
        <p:scale>
          <a:sx n="165" d="100"/>
          <a:sy n="165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15.03.24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78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02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874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23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21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661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83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6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922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942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2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4D4D03-0FB7-9DE9-99E2-7DFFC1BE45F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75671" y="49095"/>
            <a:ext cx="1270819" cy="3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91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docs/Reconstructions.html#network-evaluation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Spring </a:t>
            </a:r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Collaboration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Meeting Münster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March 18,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not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3EFC5-5DF4-9952-96F1-17B4303B00FC}"/>
              </a:ext>
            </a:extLst>
          </p:cNvPr>
          <p:cNvSpPr txBox="1"/>
          <p:nvPr/>
        </p:nvSpPr>
        <p:spPr>
          <a:xfrm>
            <a:off x="519880" y="239809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CCD9-38E9-50C2-71EF-5734CE57DC81}"/>
              </a:ext>
            </a:extLst>
          </p:cNvPr>
          <p:cNvSpPr txBox="1"/>
          <p:nvPr/>
        </p:nvSpPr>
        <p:spPr>
          <a:xfrm>
            <a:off x="547126" y="273401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66F80-7593-05DC-2FF1-9A82224AB7D0}"/>
              </a:ext>
            </a:extLst>
          </p:cNvPr>
          <p:cNvSpPr txBox="1"/>
          <p:nvPr/>
        </p:nvSpPr>
        <p:spPr>
          <a:xfrm>
            <a:off x="547126" y="306992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0A274-C549-F579-0049-D0547B986DC4}"/>
              </a:ext>
            </a:extLst>
          </p:cNvPr>
          <p:cNvSpPr txBox="1"/>
          <p:nvPr/>
        </p:nvSpPr>
        <p:spPr>
          <a:xfrm>
            <a:off x="538480" y="33853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C4E6E-4786-8290-007B-3F6FB08994E5}"/>
              </a:ext>
            </a:extLst>
          </p:cNvPr>
          <p:cNvSpPr txBox="1"/>
          <p:nvPr/>
        </p:nvSpPr>
        <p:spPr>
          <a:xfrm>
            <a:off x="506254" y="374175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29FE9-6863-568D-E586-6E8DC47A1683}"/>
              </a:ext>
            </a:extLst>
          </p:cNvPr>
          <p:cNvSpPr txBox="1"/>
          <p:nvPr/>
        </p:nvSpPr>
        <p:spPr>
          <a:xfrm>
            <a:off x="482680" y="4067066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264-FB28-0321-AB1F-144B0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B3A4-210A-4C7B-FA5C-C63C7AB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74B94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</a:t>
            </a:r>
            <a:r>
              <a:rPr lang="en-DE" dirty="0">
                <a:solidFill>
                  <a:srgbClr val="74B942"/>
                </a:solidFill>
              </a:rPr>
              <a:t>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General update 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For the upcoming collaboration meeting</a:t>
            </a:r>
          </a:p>
          <a:p>
            <a:pPr marL="457200" indent="-457200">
              <a:buAutoNum type="arabicPeriod"/>
            </a:pPr>
            <a:r>
              <a:rPr lang="en-DE" dirty="0"/>
              <a:t>Ask for WG reviewer</a:t>
            </a:r>
          </a:p>
          <a:p>
            <a:pPr marL="457200" indent="-457200">
              <a:buAutoNum type="arabicPeriod"/>
            </a:pPr>
            <a:r>
              <a:rPr lang="en-DE" dirty="0"/>
              <a:t>Storage request for large-scale CORSIKA extended history simulation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81DF-5208-2173-2228-82895D9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F160-D695-CE18-381D-98F7265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83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4A9F-16F6-98EB-FD8C-A136C27E14C2}"/>
              </a:ext>
            </a:extLst>
          </p:cNvPr>
          <p:cNvSpPr txBox="1"/>
          <p:nvPr/>
        </p:nvSpPr>
        <p:spPr>
          <a:xfrm>
            <a:off x="7898400" y="220493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Today:</a:t>
            </a:r>
          </a:p>
          <a:p>
            <a:endParaRPr lang="en-DE" dirty="0">
              <a:solidFill>
                <a:srgbClr val="74B942"/>
              </a:solidFill>
            </a:endParaRPr>
          </a:p>
          <a:p>
            <a:r>
              <a:rPr lang="en-DE" dirty="0">
                <a:solidFill>
                  <a:srgbClr val="74B942"/>
                </a:solidFill>
              </a:rPr>
              <a:t>Münster:</a:t>
            </a:r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8E31E902-845C-52AE-FD77-524D7C9D5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372" y="2853796"/>
            <a:ext cx="204628" cy="204628"/>
          </a:xfrm>
          <a:prstGeom prst="rect">
            <a:avLst/>
          </a:prstGeom>
        </p:spPr>
      </p:pic>
      <p:pic>
        <p:nvPicPr>
          <p:cNvPr id="10" name="Graphic 9" descr="End with solid fill">
            <a:extLst>
              <a:ext uri="{FF2B5EF4-FFF2-40B4-BE49-F238E27FC236}">
                <a16:creationId xmlns:a16="http://schemas.microsoft.com/office/drawing/2014/main" id="{3345C334-2649-5B50-CE3A-C9499FED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052" y="3275769"/>
            <a:ext cx="204628" cy="204628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2A55AE3D-C78D-EBB0-2CE8-535E8B8A5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72" y="3528948"/>
            <a:ext cx="204628" cy="204628"/>
          </a:xfrm>
          <a:prstGeom prst="rect">
            <a:avLst/>
          </a:prstGeom>
        </p:spPr>
      </p:pic>
      <p:pic>
        <p:nvPicPr>
          <p:cNvPr id="12" name="Graphic 11" descr="End with solid fill">
            <a:extLst>
              <a:ext uri="{FF2B5EF4-FFF2-40B4-BE49-F238E27FC236}">
                <a16:creationId xmlns:a16="http://schemas.microsoft.com/office/drawing/2014/main" id="{96C656DF-F706-3C64-6A79-4324CE1D8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3841396"/>
            <a:ext cx="204628" cy="204628"/>
          </a:xfrm>
          <a:prstGeom prst="rect">
            <a:avLst/>
          </a:prstGeom>
        </p:spPr>
      </p:pic>
      <p:pic>
        <p:nvPicPr>
          <p:cNvPr id="13" name="Graphic 12" descr="End with solid fill">
            <a:extLst>
              <a:ext uri="{FF2B5EF4-FFF2-40B4-BE49-F238E27FC236}">
                <a16:creationId xmlns:a16="http://schemas.microsoft.com/office/drawing/2014/main" id="{39B101CC-8F7B-49A2-AAF3-F450D81A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100596"/>
            <a:ext cx="204628" cy="204628"/>
          </a:xfrm>
          <a:prstGeom prst="rect">
            <a:avLst/>
          </a:prstGeom>
        </p:spPr>
      </p:pic>
      <p:pic>
        <p:nvPicPr>
          <p:cNvPr id="14" name="Graphic 13" descr="End with solid fill">
            <a:extLst>
              <a:ext uri="{FF2B5EF4-FFF2-40B4-BE49-F238E27FC236}">
                <a16:creationId xmlns:a16="http://schemas.microsoft.com/office/drawing/2014/main" id="{164EA7F5-D2F8-CDCE-503E-E7CE0F0D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360613"/>
            <a:ext cx="204628" cy="204628"/>
          </a:xfrm>
          <a:prstGeom prst="rect">
            <a:avLst/>
          </a:prstGeom>
        </p:spPr>
      </p:pic>
      <p:pic>
        <p:nvPicPr>
          <p:cNvPr id="15" name="Graphic 14" descr="End with solid fill">
            <a:extLst>
              <a:ext uri="{FF2B5EF4-FFF2-40B4-BE49-F238E27FC236}">
                <a16:creationId xmlns:a16="http://schemas.microsoft.com/office/drawing/2014/main" id="{EB386747-05E9-35B4-8EDB-A621D514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4686025"/>
            <a:ext cx="204628" cy="204628"/>
          </a:xfrm>
          <a:prstGeom prst="rect">
            <a:avLst/>
          </a:prstGeom>
        </p:spPr>
      </p:pic>
      <p:pic>
        <p:nvPicPr>
          <p:cNvPr id="16" name="Graphic 15" descr="End with solid fill">
            <a:extLst>
              <a:ext uri="{FF2B5EF4-FFF2-40B4-BE49-F238E27FC236}">
                <a16:creationId xmlns:a16="http://schemas.microsoft.com/office/drawing/2014/main" id="{FA47D348-B53F-D049-F00E-B2CA04384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906457"/>
            <a:ext cx="204628" cy="204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D84F7-21E5-6EE6-EC65-57804C8F80EF}"/>
              </a:ext>
            </a:extLst>
          </p:cNvPr>
          <p:cNvSpPr txBox="1"/>
          <p:nvPr/>
        </p:nvSpPr>
        <p:spPr>
          <a:xfrm>
            <a:off x="495280" y="89001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812F0-AC5D-7616-E5F5-A01FCCBE092D}"/>
              </a:ext>
            </a:extLst>
          </p:cNvPr>
          <p:cNvSpPr txBox="1"/>
          <p:nvPr/>
        </p:nvSpPr>
        <p:spPr>
          <a:xfrm>
            <a:off x="957266" y="197725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4DE81-0B2E-137C-CCCB-965F15500FEC}"/>
              </a:ext>
            </a:extLst>
          </p:cNvPr>
          <p:cNvSpPr txBox="1"/>
          <p:nvPr/>
        </p:nvSpPr>
        <p:spPr>
          <a:xfrm>
            <a:off x="957266" y="17343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47F1-F041-0BAC-1AA3-30EA13AEBD30}"/>
              </a:ext>
            </a:extLst>
          </p:cNvPr>
          <p:cNvSpPr txBox="1"/>
          <p:nvPr/>
        </p:nvSpPr>
        <p:spPr>
          <a:xfrm>
            <a:off x="516880" y="146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7D742-E24C-E85F-A9D9-1729B19FB311}"/>
              </a:ext>
            </a:extLst>
          </p:cNvPr>
          <p:cNvSpPr txBox="1"/>
          <p:nvPr/>
        </p:nvSpPr>
        <p:spPr>
          <a:xfrm>
            <a:off x="957266" y="114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2B768-BD2C-3BA7-D3BF-E8F1D44BAD9E}"/>
              </a:ext>
            </a:extLst>
          </p:cNvPr>
          <p:cNvSpPr txBox="1"/>
          <p:nvPr/>
        </p:nvSpPr>
        <p:spPr>
          <a:xfrm>
            <a:off x="8936693" y="213934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CDC4F-EAED-9B65-EDC9-8585F931DC7F}"/>
              </a:ext>
            </a:extLst>
          </p:cNvPr>
          <p:cNvSpPr txBox="1"/>
          <p:nvPr/>
        </p:nvSpPr>
        <p:spPr>
          <a:xfrm>
            <a:off x="504566" y="508199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F4D1B-5227-AE91-C287-BF96FD57AE47}"/>
              </a:ext>
            </a:extLst>
          </p:cNvPr>
          <p:cNvSpPr txBox="1"/>
          <p:nvPr/>
        </p:nvSpPr>
        <p:spPr>
          <a:xfrm>
            <a:off x="944952" y="532822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pic>
        <p:nvPicPr>
          <p:cNvPr id="7" name="Graphic 6" descr="End with solid fill">
            <a:extLst>
              <a:ext uri="{FF2B5EF4-FFF2-40B4-BE49-F238E27FC236}">
                <a16:creationId xmlns:a16="http://schemas.microsoft.com/office/drawing/2014/main" id="{FC8FA4C8-6D73-9207-78AB-249F0C57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070" y="2953828"/>
            <a:ext cx="204628" cy="204628"/>
          </a:xfrm>
          <a:prstGeom prst="rect">
            <a:avLst/>
          </a:prstGeom>
        </p:spPr>
      </p:pic>
      <p:pic>
        <p:nvPicPr>
          <p:cNvPr id="27" name="Graphic 26" descr="End with solid fill">
            <a:extLst>
              <a:ext uri="{FF2B5EF4-FFF2-40B4-BE49-F238E27FC236}">
                <a16:creationId xmlns:a16="http://schemas.microsoft.com/office/drawing/2014/main" id="{E956A222-D20B-0196-19C1-D51C62767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2715410"/>
            <a:ext cx="204628" cy="204628"/>
          </a:xfrm>
          <a:prstGeom prst="rect">
            <a:avLst/>
          </a:prstGeom>
        </p:spPr>
      </p:pic>
      <p:pic>
        <p:nvPicPr>
          <p:cNvPr id="28" name="Graphic 27" descr="End with solid fill">
            <a:extLst>
              <a:ext uri="{FF2B5EF4-FFF2-40B4-BE49-F238E27FC236}">
                <a16:creationId xmlns:a16="http://schemas.microsoft.com/office/drawing/2014/main" id="{0DB31C86-EA31-07EB-1B6D-F9F23DBA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2454420"/>
            <a:ext cx="204628" cy="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Track geometry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741D-E7DC-CBD4-CC62-6B63B02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85" y="411695"/>
            <a:ext cx="4134882" cy="31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150B2-BFB4-2C32-99D8-3E0C2012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85" y="3690782"/>
            <a:ext cx="4134883" cy="30758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4D46F-C5F4-4A84-32EB-6CD8019B546A}"/>
              </a:ext>
            </a:extLst>
          </p:cNvPr>
          <p:cNvCxnSpPr/>
          <p:nvPr/>
        </p:nvCxnSpPr>
        <p:spPr>
          <a:xfrm flipV="1">
            <a:off x="8637626" y="1240465"/>
            <a:ext cx="740290" cy="1176670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161347-0AFF-EDC2-8360-E0A5BB24FE5E}"/>
              </a:ext>
            </a:extLst>
          </p:cNvPr>
          <p:cNvCxnSpPr>
            <a:cxnSpLocks/>
          </p:cNvCxnSpPr>
          <p:nvPr/>
        </p:nvCxnSpPr>
        <p:spPr>
          <a:xfrm flipH="1" flipV="1">
            <a:off x="7825563" y="4614530"/>
            <a:ext cx="785037" cy="1308573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A77-E793-41B1-6DAB-F1F9FD4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B61C5-8C60-7691-57FC-1661A607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5B9C-8B51-812B-19CC-F0121788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658D3-671D-CE39-147D-E34B69C2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B977F-433A-8ED2-8A77-6178B60CB9D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EF80-B91D-3E4D-C360-8D0F2DD7A5B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3E63-C49F-1B81-4F58-FD9D317BC81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05600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1993-EB10-4B0C-46D7-2DC718073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578F-8DEF-FF41-F8F5-2A947F65B5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DE" dirty="0"/>
              <a:t>Muon Puzzle</a:t>
            </a:r>
          </a:p>
          <a:p>
            <a:r>
              <a:rPr lang="en-GB" dirty="0"/>
              <a:t>H</a:t>
            </a:r>
            <a:r>
              <a:rPr lang="en-DE" dirty="0"/>
              <a:t>adronic interaction models </a:t>
            </a:r>
          </a:p>
          <a:p>
            <a:r>
              <a:rPr lang="en-GB" dirty="0"/>
              <a:t>N</a:t>
            </a:r>
            <a:r>
              <a:rPr lang="en-DE" dirty="0"/>
              <a:t>eutrinos + muons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1C628-51EB-E453-F327-D6E13E65DC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E532D-18C2-F39C-51C0-A37DC91EE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F72F3-F591-D6C2-2964-99057C977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49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3850-B165-10F2-D19F-12883F82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4D24-5FD1-EA86-C120-F4AC48566F0F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BE37C-FDE8-DDB5-DEB7-BB1657D90EB8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209BA-FF5E-4109-79A6-507D7878F8D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09065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48A84-9EE2-4DFA-5051-E612C9C4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7D9F-E204-22DF-4744-0D7E7D08E36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22BEE-771A-7296-FD58-FE01ACBBBF7C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8709-17E4-0133-1CCC-A98514D5414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962392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674B4-5807-CA1F-3AB8-ABE8A43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9289-6792-30A3-6B0C-92D46037820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F21-6976-7FD1-3D9E-7BFA8A0B31F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57BE-C91E-8101-D219-070CA6BB8ED4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53762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55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00165-E0FC-B61A-AD5D-92F218AF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84E73-E2C7-E50D-529E-E26C7E4C28D2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9F03-C6F4-5FA4-265E-854D6D24573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2EC6-383A-1002-B233-CDF34B02D007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5275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862B69-E9B7-FBB7-35FB-02D6BE0C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32EB-0F90-DC89-A313-F4315908F46A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E5525-8D1E-3F79-EDCF-EF68CEDA9510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B687-36AB-0F8A-D56C-3EDFB7FD548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79442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09617-FBCF-97B7-8778-6783192E4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Analysis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D6EE5-A3F3-C3F0-DF65-F63D8B261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Unfolding of an atmospheric muon spectrum</a:t>
            </a:r>
          </a:p>
          <a:p>
            <a:pPr lvl="1">
              <a:buFont typeface="Wingdings" pitchFamily="2" charset="77"/>
              <a:buChar char="§"/>
            </a:pPr>
            <a:r>
              <a:rPr lang="en-GB" dirty="0"/>
              <a:t>No prior / model independent</a:t>
            </a:r>
          </a:p>
          <a:p>
            <a:pPr marL="457200" indent="-457200">
              <a:buAutoNum type="arabicPeriod"/>
            </a:pP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Measuring the normalization of the prompt component of the atmospheric muon flux</a:t>
            </a:r>
            <a:endParaRPr lang="en-DE" dirty="0"/>
          </a:p>
          <a:p>
            <a:pPr lvl="1">
              <a:buFont typeface="Wingdings" pitchFamily="2" charset="77"/>
              <a:buChar char="§"/>
            </a:pPr>
            <a:r>
              <a:rPr lang="en-DE" dirty="0"/>
              <a:t>Forward fit for a specific model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28666-54F7-E262-AB16-57F2DBD9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808AE-7A98-3F62-76D7-FFAA1977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8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D8CAA-54FE-5217-FA24-853389EF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E6C46-CE9A-7071-335F-FAEFE80067F4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A3588-3DDB-3CE9-DF43-6C41CB439D5C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5EE8-5D94-F1C4-8D5F-498D94BB96F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52536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BCE87-44FE-EF98-BE6F-A44D93459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A04-CD0A-7966-EEE9-BA40C154BCCF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36F0-14FE-DE03-BADA-52B4396EE25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BC1F8-D15A-4281-8E91-5249259E1D32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17673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duration per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891437"/>
            <a:ext cx="6252510" cy="3075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(zenith is more important)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03" y="1229851"/>
            <a:ext cx="5753100" cy="4292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01800" y="2382087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838200" y="2105088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– Track geometry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dirty="0"/>
              <a:t>The evaluation of the track geometry works fine and can be found in the </a:t>
            </a:r>
            <a:r>
              <a:rPr lang="en-GB" dirty="0">
                <a:hlinkClick r:id="rId2"/>
              </a:rPr>
              <a:t>wiki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6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3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L2 muon filter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200 TeV bundle energy cut at surface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4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AAA4-FB94-76D4-5AF6-94FE6B9C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AEE63-90A7-6463-1FFA-5AB0D9293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641"/>
            <a:ext cx="5181600" cy="385883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FFE9E-0F25-DF20-FD51-CCD961B6F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35032"/>
            <a:ext cx="5181600" cy="38520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6258-ECBB-69BA-4CF2-986C4ED5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C7F2-BB7C-3D0E-BFA7-0C00E154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CF7C4E-75BF-9BA2-20F1-313D0C2E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111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rejected events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C0F887-A37C-FE12-E224-C815D530E363}"/>
              </a:ext>
            </a:extLst>
          </p:cNvPr>
          <p:cNvSpPr txBox="1"/>
          <p:nvPr/>
        </p:nvSpPr>
        <p:spPr>
          <a:xfrm>
            <a:off x="3375382" y="5780782"/>
            <a:ext cx="745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L2 rate: 369.43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rgbClr val="74B942"/>
                </a:solidFill>
              </a:rPr>
              <a:t>R</a:t>
            </a:r>
            <a:r>
              <a:rPr lang="en-DE" sz="1600" dirty="0">
                <a:solidFill>
                  <a:srgbClr val="74B942"/>
                </a:solidFill>
              </a:rPr>
              <a:t>ate after muon filter: 24.62 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329548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AFB23-6A3D-888F-DBAA-9B43BF1E3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chematic: simulation – selection – reconstruction – forward fit / unfolding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3DF7-B4DC-DEBF-66A0-C38DFE26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- all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AC1E30-EBB5-5FE4-2DE0-DC6D231D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106C-A8A6-7879-01A0-877584E9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0266-0252-C242-8351-D04A568E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97CD5-DCE8-302F-1799-4AED0AD2A565}"/>
              </a:ext>
            </a:extLst>
          </p:cNvPr>
          <p:cNvSpPr/>
          <p:nvPr/>
        </p:nvSpPr>
        <p:spPr>
          <a:xfrm>
            <a:off x="5234027" y="4943270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1559A-9CF6-F410-2027-64A755AD3002}"/>
              </a:ext>
            </a:extLst>
          </p:cNvPr>
          <p:cNvSpPr/>
          <p:nvPr/>
        </p:nvSpPr>
        <p:spPr>
          <a:xfrm rot="20122151">
            <a:off x="2360060" y="2302851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42096C-FC87-4778-1D2C-13BBCDF98D67}"/>
              </a:ext>
            </a:extLst>
          </p:cNvPr>
          <p:cNvCxnSpPr>
            <a:stCxn id="9" idx="4"/>
            <a:endCxn id="8" idx="1"/>
          </p:cNvCxnSpPr>
          <p:nvPr/>
        </p:nvCxnSpPr>
        <p:spPr>
          <a:xfrm>
            <a:off x="2884776" y="2732176"/>
            <a:ext cx="2475484" cy="2276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A5653C-488E-24DE-4981-11440F97977F}"/>
              </a:ext>
            </a:extLst>
          </p:cNvPr>
          <p:cNvSpPr txBox="1"/>
          <p:nvPr/>
        </p:nvSpPr>
        <p:spPr>
          <a:xfrm rot="2647146">
            <a:off x="2676328" y="3480142"/>
            <a:ext cx="285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C</a:t>
            </a:r>
            <a:r>
              <a:rPr lang="en-DE" sz="1600" dirty="0">
                <a:solidFill>
                  <a:srgbClr val="FF0000"/>
                </a:solidFill>
              </a:rPr>
              <a:t>ut on bundle energy at surface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C0DA87-84A0-0DA8-5E62-DA66BB4EF8F2}"/>
              </a:ext>
            </a:extLst>
          </p:cNvPr>
          <p:cNvSpPr/>
          <p:nvPr/>
        </p:nvSpPr>
        <p:spPr>
          <a:xfrm rot="16200000">
            <a:off x="4081418" y="3296558"/>
            <a:ext cx="2843636" cy="4497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A7D28-E94C-51DC-4D81-F6BC07549A16}"/>
              </a:ext>
            </a:extLst>
          </p:cNvPr>
          <p:cNvSpPr txBox="1"/>
          <p:nvPr/>
        </p:nvSpPr>
        <p:spPr>
          <a:xfrm>
            <a:off x="6471684" y="1297172"/>
            <a:ext cx="322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C</a:t>
            </a:r>
            <a:r>
              <a:rPr lang="en-DE" sz="1600" dirty="0">
                <a:solidFill>
                  <a:schemeClr val="accent1"/>
                </a:solidFill>
              </a:rPr>
              <a:t>ut on bundle energy at entry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3F87A0-6AD0-0362-B054-3368C5003B21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503236" y="1635726"/>
            <a:ext cx="2581053" cy="46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 animBg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AF75-FE83-F81B-0B0D-70EA8968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small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C14D5F-5DB6-A372-37F3-EA8FF726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8D08D-887E-85E4-7246-D3894C35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3674-7D65-E2B4-8EFE-3CD88E29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13A0E6-41C0-C394-2AEB-A3AF91B656E1}"/>
              </a:ext>
            </a:extLst>
          </p:cNvPr>
          <p:cNvSpPr/>
          <p:nvPr/>
        </p:nvSpPr>
        <p:spPr>
          <a:xfrm>
            <a:off x="1955990" y="2208697"/>
            <a:ext cx="861973" cy="449788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CB2A-871C-EC87-1693-C93EDDFACC29}"/>
              </a:ext>
            </a:extLst>
          </p:cNvPr>
          <p:cNvSpPr txBox="1"/>
          <p:nvPr/>
        </p:nvSpPr>
        <p:spPr>
          <a:xfrm>
            <a:off x="2452578" y="2658485"/>
            <a:ext cx="245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74B942"/>
                </a:solidFill>
              </a:rPr>
              <a:t>N</a:t>
            </a:r>
            <a:r>
              <a:rPr lang="en-DE" sz="1200" dirty="0">
                <a:solidFill>
                  <a:srgbClr val="74B942"/>
                </a:solidFill>
              </a:rPr>
              <a:t>o difference</a:t>
            </a:r>
          </a:p>
        </p:txBody>
      </p:sp>
    </p:spTree>
    <p:extLst>
      <p:ext uri="{BB962C8B-B14F-4D97-AF65-F5344CB8AC3E}">
        <p14:creationId xmlns:p14="http://schemas.microsoft.com/office/powerpoint/2010/main" val="15977497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30A-F817-B18C-B94B-7AF2DEB4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high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C08AD-E0D9-243E-3633-5F96322B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1988"/>
            <a:ext cx="11507787" cy="36610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EADAA-365B-B775-AF50-26EF89F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2A912-1A55-DD8C-747A-C5A1E7E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9207AF-A7CB-CFE7-4E86-53CB6E062F3A}"/>
              </a:ext>
            </a:extLst>
          </p:cNvPr>
          <p:cNvSpPr/>
          <p:nvPr/>
        </p:nvSpPr>
        <p:spPr>
          <a:xfrm rot="19920981">
            <a:off x="1997965" y="2370868"/>
            <a:ext cx="1339530" cy="58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D4EEF-563C-2AFD-CD90-309A8A5525F9}"/>
              </a:ext>
            </a:extLst>
          </p:cNvPr>
          <p:cNvSpPr txBox="1"/>
          <p:nvPr/>
        </p:nvSpPr>
        <p:spPr>
          <a:xfrm>
            <a:off x="2799907" y="2864681"/>
            <a:ext cx="131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</a:t>
            </a:r>
            <a:r>
              <a:rPr lang="en-DE" sz="1200" dirty="0">
                <a:solidFill>
                  <a:srgbClr val="FF0000"/>
                </a:solidFill>
              </a:rPr>
              <a:t>ifference!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F9564-4075-4935-00E5-A8FC90369AB8}"/>
              </a:ext>
            </a:extLst>
          </p:cNvPr>
          <p:cNvSpPr txBox="1"/>
          <p:nvPr/>
        </p:nvSpPr>
        <p:spPr>
          <a:xfrm>
            <a:off x="3331535" y="5826642"/>
            <a:ext cx="788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bundle cut: 144 mHz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rgbClr val="74B942"/>
                </a:solidFill>
              </a:rPr>
              <a:t>Perform 200 TeV cut on bundle energy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22A8-9BD2-DFD0-594E-E3737C18FB22}"/>
              </a:ext>
            </a:extLst>
          </p:cNvPr>
          <p:cNvSpPr txBox="1"/>
          <p:nvPr/>
        </p:nvSpPr>
        <p:spPr>
          <a:xfrm>
            <a:off x="6270481" y="1267816"/>
            <a:ext cx="538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/>
              <a:t>At high zenith angles, events with high energies are removed with a cut on the </a:t>
            </a:r>
            <a:r>
              <a:rPr lang="en-DE" sz="1600" dirty="0">
                <a:solidFill>
                  <a:srgbClr val="FF0000"/>
                </a:solidFill>
              </a:rPr>
              <a:t>bundle energy at entry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76726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4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DNN network reconstructions</a:t>
            </a:r>
          </a:p>
          <a:p>
            <a:pPr marL="4114800" lvl="8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A0E8-77EB-13AD-A647-750A3A35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DNN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CD79-5E93-3606-97F4-5446EA7B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Internal DNN pulse cleaning leads to slightly better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FFECD-C732-CF0B-8B20-E86389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9BB3-1CB1-B9B3-A9E9-EE262FE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0D5D7-2EAD-BA68-FD13-362C5A5A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1205"/>
              </p:ext>
            </p:extLst>
          </p:nvPr>
        </p:nvGraphicFramePr>
        <p:xfrm>
          <a:off x="538480" y="1991360"/>
          <a:ext cx="11115040" cy="3078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517928">
                  <a:extLst>
                    <a:ext uri="{9D8B030D-6E8A-4147-A177-3AD203B41FA5}">
                      <a16:colId xmlns:a16="http://schemas.microsoft.com/office/drawing/2014/main" val="3050130786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823546949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849552484"/>
                    </a:ext>
                  </a:extLst>
                </a:gridCol>
                <a:gridCol w="1491603">
                  <a:extLst>
                    <a:ext uri="{9D8B030D-6E8A-4147-A177-3AD203B41FA5}">
                      <a16:colId xmlns:a16="http://schemas.microsoft.com/office/drawing/2014/main" val="3114655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Preprocess /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E" dirty="0"/>
                        <a:t>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1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direction_9inputs_uncleaned_medium_01</a:t>
                      </a:r>
                      <a:endParaRPr lang="en-DE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5 ± 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leading_bundle_surface_leading_bundle_energy_OC_inputs9_large_log_02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144 ± 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10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track_geometry_9inputs_uncleaned_01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7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precut_surface_bundle_energy_3inputs_6ms_01 </a:t>
                      </a:r>
                      <a:r>
                        <a:rPr lang="en-GB" sz="1600" dirty="0">
                          <a:solidFill>
                            <a:schemeClr val="accent3"/>
                          </a:solidFill>
                        </a:rPr>
                        <a:t>(added in level 3)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1 ± 1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11 ±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7 ± 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77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333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discussed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6377-D69F-6E33-FBAC-D335FEC0CA4D}"/>
              </a:ext>
            </a:extLst>
          </p:cNvPr>
          <p:cNvSpPr txBox="1"/>
          <p:nvPr/>
        </p:nvSpPr>
        <p:spPr>
          <a:xfrm>
            <a:off x="538480" y="86121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2003-A7A8-4DD7-6C5E-9E4AF503145A}"/>
              </a:ext>
            </a:extLst>
          </p:cNvPr>
          <p:cNvSpPr txBox="1"/>
          <p:nvPr/>
        </p:nvSpPr>
        <p:spPr>
          <a:xfrm>
            <a:off x="973214" y="110743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C77E8-8E41-EFC0-A649-FCC084D269C0}"/>
              </a:ext>
            </a:extLst>
          </p:cNvPr>
          <p:cNvSpPr txBox="1"/>
          <p:nvPr/>
        </p:nvSpPr>
        <p:spPr>
          <a:xfrm>
            <a:off x="538480" y="506445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7ABE-083B-5156-A19F-7D2D80E76F1F}"/>
              </a:ext>
            </a:extLst>
          </p:cNvPr>
          <p:cNvSpPr txBox="1"/>
          <p:nvPr/>
        </p:nvSpPr>
        <p:spPr>
          <a:xfrm>
            <a:off x="973214" y="530870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9DAC2-A88E-489D-F496-F8A08008039A}"/>
              </a:ext>
            </a:extLst>
          </p:cNvPr>
          <p:cNvSpPr txBox="1"/>
          <p:nvPr/>
        </p:nvSpPr>
        <p:spPr>
          <a:xfrm>
            <a:off x="973214" y="168957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828F-9379-CEDA-35D0-374FA90F0DA9}"/>
              </a:ext>
            </a:extLst>
          </p:cNvPr>
          <p:cNvSpPr txBox="1"/>
          <p:nvPr/>
        </p:nvSpPr>
        <p:spPr>
          <a:xfrm>
            <a:off x="538480" y="144335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99AEF-6270-EF09-FBCA-48D09784C672}"/>
              </a:ext>
            </a:extLst>
          </p:cNvPr>
          <p:cNvSpPr txBox="1"/>
          <p:nvPr/>
        </p:nvSpPr>
        <p:spPr>
          <a:xfrm>
            <a:off x="973214" y="194023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D985C-77F7-2E29-94EA-987450D855CB}"/>
              </a:ext>
            </a:extLst>
          </p:cNvPr>
          <p:cNvSpPr txBox="1"/>
          <p:nvPr/>
        </p:nvSpPr>
        <p:spPr>
          <a:xfrm>
            <a:off x="4274288" y="6356350"/>
            <a:ext cx="55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BE85310-A35B-89BE-88EA-9A465383ACA6}"/>
              </a:ext>
            </a:extLst>
          </p:cNvPr>
          <p:cNvSpPr/>
          <p:nvPr/>
        </p:nvSpPr>
        <p:spPr>
          <a:xfrm>
            <a:off x="8676167" y="2636875"/>
            <a:ext cx="333153" cy="2594344"/>
          </a:xfrm>
          <a:prstGeom prst="rightBrace">
            <a:avLst/>
          </a:prstGeom>
          <a:ln w="1905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BF1C5-6179-E13D-420A-5D1F40C9E566}"/>
              </a:ext>
            </a:extLst>
          </p:cNvPr>
          <p:cNvSpPr txBox="1"/>
          <p:nvPr/>
        </p:nvSpPr>
        <p:spPr>
          <a:xfrm>
            <a:off x="9082024" y="3749381"/>
            <a:ext cx="270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Collaboration meeting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Ask for WG Reviewer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Storage request large-scale</a:t>
            </a:r>
            <a:br>
              <a:rPr lang="en-DE" sz="1600" dirty="0"/>
            </a:br>
            <a:r>
              <a:rPr lang="en-DE" sz="16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16009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Forward poisson likelihood fit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429322" y="5742741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3" y="1400611"/>
            <a:ext cx="5674859" cy="423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23762E-F6E1-9B1A-3108-EFBF19FE4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295" y="2258243"/>
            <a:ext cx="4234006" cy="3935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C4A64C-0A71-7757-1D30-BC454D4D4BEF}"/>
              </a:ext>
            </a:extLst>
          </p:cNvPr>
          <p:cNvSpPr txBox="1"/>
          <p:nvPr/>
        </p:nvSpPr>
        <p:spPr>
          <a:xfrm>
            <a:off x="7781702" y="6153214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969BFF-FFBF-AB0E-32BD-4D288BC8A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940" y="1186713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BF3E18-1D50-4965-46D8-4FECBA93F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940" y="1601656"/>
            <a:ext cx="5069273" cy="7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67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52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1270209"/>
            <a:ext cx="45676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accent6"/>
                </a:solidFill>
              </a:rPr>
              <a:t>No systematics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Tested NNMFit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GB" dirty="0"/>
              <a:t>S</a:t>
            </a:r>
            <a:r>
              <a:rPr lang="en-DE" dirty="0"/>
              <a:t>eems to work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12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53604-0D34-6E95-E3BF-C240EA6A8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D6837-01D7-6B96-F832-A9660216D1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DE" dirty="0"/>
              <a:t>xplain unfolding, unfold event rate, explain effective area, unfold muon flux?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D294B-651A-F3DF-6B14-5383A0CBB9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09C90-716D-F264-1A59-D833E36C7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9DF67-D38D-9B86-CF33-E356B5081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601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71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2FC1-3B87-D084-3EEB-CF3B2551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F2E99-4D72-6EAB-EC6B-B1EC4FD156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77D25-052F-3AAF-24D6-F1DA323204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New simulation </a:t>
            </a:r>
          </a:p>
          <a:p>
            <a:r>
              <a:rPr lang="en-GB" dirty="0"/>
              <a:t>Systematics </a:t>
            </a:r>
          </a:p>
          <a:p>
            <a:r>
              <a:rPr lang="en-GB" dirty="0"/>
              <a:t>WG </a:t>
            </a:r>
            <a:r>
              <a:rPr lang="en-GB" dirty="0" err="1"/>
              <a:t>reviever</a:t>
            </a:r>
            <a:r>
              <a:rPr lang="en-GB" dirty="0"/>
              <a:t> request</a:t>
            </a: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56C63-7475-DBC7-00D7-6D2D1E8F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CD624-D590-9486-B39D-F5FD5C60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796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Former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10755</TotalTime>
  <Words>3873</Words>
  <Application>Microsoft Macintosh PowerPoint</Application>
  <PresentationFormat>Widescreen</PresentationFormat>
  <Paragraphs>819</Paragraphs>
  <Slides>89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1_Office</vt:lpstr>
      <vt:lpstr>Measuring the prompt component of the atmospheric muon flux  Pascal Gutjahr and Mirco Hünnefeld</vt:lpstr>
      <vt:lpstr>Motivation</vt:lpstr>
      <vt:lpstr>Analysis goals</vt:lpstr>
      <vt:lpstr>Overview</vt:lpstr>
      <vt:lpstr>Forward poisson likelihood fit</vt:lpstr>
      <vt:lpstr>Discovery potential and sensitivity</vt:lpstr>
      <vt:lpstr>Unfolding</vt:lpstr>
      <vt:lpstr>Conclusion &amp; outlook</vt:lpstr>
      <vt:lpstr>Motivation</vt:lpstr>
      <vt:lpstr>Overview</vt:lpstr>
      <vt:lpstr>Intention </vt:lpstr>
      <vt:lpstr>What we have done </vt:lpstr>
      <vt:lpstr>PowerPoint Presentation</vt:lpstr>
      <vt:lpstr>Reconstructed properties</vt:lpstr>
      <vt:lpstr>DNN Reconstructions</vt:lpstr>
      <vt:lpstr>Input data per DOM</vt:lpstr>
      <vt:lpstr>PowerPoint Presentation</vt:lpstr>
      <vt:lpstr>Bundle energy at entry – internal cleaned pulses</vt:lpstr>
      <vt:lpstr>Bundle energy at entry – 6 ms cleaned pulses </vt:lpstr>
      <vt:lpstr>Leading muon energy at entry – internal cleaned pulses</vt:lpstr>
      <vt:lpstr>Leading muon energy at entry – 6 ms cleaned pulses </vt:lpstr>
      <vt:lpstr>Bundle energy at surface – internal cleaned pulses</vt:lpstr>
      <vt:lpstr>Bundle energy at surface – 6 ms cleaned pulses </vt:lpstr>
      <vt:lpstr>Leading muon energy at surface – internal cleaned pulses</vt:lpstr>
      <vt:lpstr>Leading muon energy at surface – 6 ms cleaned pulses </vt:lpstr>
      <vt:lpstr>PowerPoint Presentation</vt:lpstr>
      <vt:lpstr>Zenith – internal cleaned pulses</vt:lpstr>
      <vt:lpstr>Zenith – 6 ms cleaned pulses </vt:lpstr>
      <vt:lpstr>Azimuth – internal cleaned pulses</vt:lpstr>
      <vt:lpstr>Azimuth – 6 ms cleaned pulses </vt:lpstr>
      <vt:lpstr>Angular resolution – internal cleaned pulses</vt:lpstr>
      <vt:lpstr>Angular resolution – 6 ms cleaned pulses </vt:lpstr>
      <vt:lpstr>SplineMPE – DNN and conventional seeds </vt:lpstr>
      <vt:lpstr>SplineMPE – DNN seeds</vt:lpstr>
      <vt:lpstr>SplineMPE – duration per event</vt:lpstr>
      <vt:lpstr>PowerPoint Presentation</vt:lpstr>
      <vt:lpstr>PowerPoint Presentation</vt:lpstr>
      <vt:lpstr>L2 filter</vt:lpstr>
      <vt:lpstr>Bundle energy cut</vt:lpstr>
      <vt:lpstr>Rejection efficiency - all events</vt:lpstr>
      <vt:lpstr>Rejection efficiency – small zenith</vt:lpstr>
      <vt:lpstr>Rejection efficiency – high zenith</vt:lpstr>
      <vt:lpstr>PowerPoint Presentation</vt:lpstr>
      <vt:lpstr>Add DNN networks</vt:lpstr>
      <vt:lpstr>What we have discussed today </vt:lpstr>
      <vt:lpstr>PowerPoint Presentation</vt:lpstr>
      <vt:lpstr>Leading muon energy fraction - leadingness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256</cp:revision>
  <dcterms:created xsi:type="dcterms:W3CDTF">2023-09-19T10:10:31Z</dcterms:created>
  <dcterms:modified xsi:type="dcterms:W3CDTF">2024-03-15T09:33:58Z</dcterms:modified>
</cp:coreProperties>
</file>